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6" r:id="rId2"/>
  </p:sldMasterIdLst>
  <p:notesMasterIdLst>
    <p:notesMasterId r:id="rId10"/>
  </p:notesMasterIdLst>
  <p:sldIdLst>
    <p:sldId id="371" r:id="rId3"/>
    <p:sldId id="374" r:id="rId4"/>
    <p:sldId id="378" r:id="rId5"/>
    <p:sldId id="375" r:id="rId6"/>
    <p:sldId id="377" r:id="rId7"/>
    <p:sldId id="380" r:id="rId8"/>
    <p:sldId id="381" r:id="rId9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1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3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CE37C-DF48-4407-ACF4-AC2AF8DA539B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8178E-CB34-43D6-9F33-0727B16B8A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923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17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78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062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19.09.2023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27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19.09.2023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739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19.09.2023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32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19.09.2023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336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19.09.2023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061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19.09.2023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6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19.09.2023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310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19.09.2023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66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828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19.09.2023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079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19.09.2023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949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19.09.2023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796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06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64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478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047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719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198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658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48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19.09.2023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3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4350" y="1459889"/>
            <a:ext cx="8629650" cy="2246733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800" b="1" dirty="0">
                <a:solidFill>
                  <a:srgbClr val="0033CC"/>
                </a:solidFill>
                <a:cs typeface="Arial" panose="020B0604020202020204" pitchFamily="34" charset="0"/>
              </a:rPr>
              <a:t>Актуальные вопросы организации заявительной аттестации в 2023 году </a:t>
            </a:r>
            <a:endParaRPr lang="ru-RU" sz="2800" b="1" dirty="0" smtClean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lvl="0" algn="ctr" defTabSz="685749">
              <a:defRPr/>
            </a:pPr>
            <a:r>
              <a:rPr lang="ru-RU" sz="28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с </a:t>
            </a:r>
            <a:r>
              <a:rPr lang="ru-RU" sz="2800" b="1" dirty="0">
                <a:solidFill>
                  <a:srgbClr val="0033CC"/>
                </a:solidFill>
                <a:cs typeface="Arial" panose="020B0604020202020204" pitchFamily="34" charset="0"/>
              </a:rPr>
              <a:t>учетом введения с 1 сентября 2023 года нового федерального порядка.</a:t>
            </a:r>
          </a:p>
          <a:p>
            <a:pPr lvl="0" algn="ctr" defTabSz="685749">
              <a:defRPr/>
            </a:pPr>
            <a:r>
              <a:rPr lang="ru-RU" sz="2800" b="1" dirty="0">
                <a:solidFill>
                  <a:srgbClr val="0033CC"/>
                </a:solidFill>
                <a:cs typeface="Arial" panose="020B0604020202020204" pitchFamily="34" charset="0"/>
              </a:rPr>
              <a:t>Рекомендации по обязательной аттестации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251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133" y="3277783"/>
            <a:ext cx="2825187" cy="1865716"/>
          </a:xfrm>
          <a:custGeom>
            <a:avLst/>
            <a:gdLst>
              <a:gd name="connsiteX0" fmla="*/ 3447706 w 11363014"/>
              <a:gd name="connsiteY0" fmla="*/ 0 h 8958566"/>
              <a:gd name="connsiteX1" fmla="*/ 11363014 w 11363014"/>
              <a:gd name="connsiteY1" fmla="*/ 0 h 8958566"/>
              <a:gd name="connsiteX2" fmla="*/ 11363014 w 11363014"/>
              <a:gd name="connsiteY2" fmla="*/ 8958566 h 8958566"/>
              <a:gd name="connsiteX3" fmla="*/ 0 w 11363014"/>
              <a:gd name="connsiteY3" fmla="*/ 8958566 h 8958566"/>
              <a:gd name="connsiteX4" fmla="*/ 0 w 11363014"/>
              <a:gd name="connsiteY4" fmla="*/ 3448241 h 8958566"/>
              <a:gd name="connsiteX5" fmla="*/ 3447706 w 11363014"/>
              <a:gd name="connsiteY5" fmla="*/ 0 h 8958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63014" h="8958566">
                <a:moveTo>
                  <a:pt x="3447706" y="0"/>
                </a:moveTo>
                <a:lnTo>
                  <a:pt x="11363014" y="0"/>
                </a:lnTo>
                <a:lnTo>
                  <a:pt x="11363014" y="8958566"/>
                </a:lnTo>
                <a:lnTo>
                  <a:pt x="0" y="8958566"/>
                </a:lnTo>
                <a:lnTo>
                  <a:pt x="0" y="3448241"/>
                </a:lnTo>
                <a:cubicBezTo>
                  <a:pt x="0" y="1543829"/>
                  <a:pt x="1543589" y="0"/>
                  <a:pt x="3447706" y="0"/>
                </a:cubicBezTo>
                <a:close/>
              </a:path>
            </a:pathLst>
          </a:custGeom>
          <a:solidFill>
            <a:srgbClr val="FFFFFF"/>
          </a:solidFill>
          <a:ln w="25400" cap="flat" cmpd="sng" algn="ctr">
            <a:noFill/>
            <a:prstDash val="solid"/>
          </a:ln>
          <a:effectLst>
            <a:outerShdw blurRad="876300" dist="279400" dir="5400000" sx="99000" sy="99000" algn="t" rotWithShape="0">
              <a:srgbClr val="221B43">
                <a:alpha val="15000"/>
              </a:srgbClr>
            </a:outerShdw>
          </a:effectLst>
        </p:spPr>
      </p:pic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2171" y="134654"/>
            <a:ext cx="82504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32">
              <a:defRPr/>
            </a:pPr>
            <a:r>
              <a:rPr lang="ru-RU" sz="1500" b="1" dirty="0">
                <a:solidFill>
                  <a:srgbClr val="E81046"/>
                </a:solidFill>
                <a:cs typeface="Times New Roman" panose="02020603050405020304" pitchFamily="18" charset="0"/>
              </a:rPr>
              <a:t>Секция </a:t>
            </a:r>
            <a:r>
              <a:rPr lang="ru-RU" sz="15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№ 1 </a:t>
            </a:r>
            <a:r>
              <a:rPr lang="ru-RU" sz="1500" b="1" dirty="0">
                <a:solidFill>
                  <a:srgbClr val="E81046"/>
                </a:solidFill>
                <a:cs typeface="Times New Roman" panose="02020603050405020304" pitchFamily="18" charset="0"/>
              </a:rPr>
              <a:t>Заместители начальников управлений </a:t>
            </a:r>
            <a:endParaRPr lang="ru-RU" sz="1500" b="1" dirty="0" smtClean="0">
              <a:solidFill>
                <a:srgbClr val="E81046"/>
              </a:solidFill>
              <a:cs typeface="Times New Roman" panose="02020603050405020304" pitchFamily="18" charset="0"/>
            </a:endParaRPr>
          </a:p>
          <a:p>
            <a:pPr algn="just" defTabSz="685732">
              <a:defRPr/>
            </a:pPr>
            <a:r>
              <a:rPr lang="ru-RU" sz="15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образования</a:t>
            </a:r>
            <a:r>
              <a:rPr lang="ru-RU" sz="1500" b="1" dirty="0">
                <a:solidFill>
                  <a:srgbClr val="E81046"/>
                </a:solidFill>
                <a:cs typeface="Times New Roman" panose="02020603050405020304" pitchFamily="18" charset="0"/>
              </a:rPr>
              <a:t>, заведующие </a:t>
            </a:r>
            <a:r>
              <a:rPr lang="ru-RU" sz="15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УМС</a:t>
            </a:r>
            <a:endParaRPr lang="ru-RU" sz="1500" b="1" dirty="0" smtClean="0">
              <a:solidFill>
                <a:srgbClr val="E81046"/>
              </a:solidFill>
              <a:cs typeface="Arial" panose="020B0604020202020204" pitchFamily="34" charset="0"/>
            </a:endParaRPr>
          </a:p>
          <a:p>
            <a:pPr algn="just" defTabSz="685732">
              <a:defRPr/>
            </a:pPr>
            <a:r>
              <a:rPr lang="ru-RU" sz="1400" dirty="0" smtClean="0">
                <a:cs typeface="Times New Roman" panose="02020603050405020304" pitchFamily="18" charset="0"/>
              </a:rPr>
              <a:t>Представлен </a:t>
            </a:r>
            <a:r>
              <a:rPr lang="ru-RU" sz="1400" dirty="0">
                <a:cs typeface="Times New Roman" panose="02020603050405020304" pitchFamily="18" charset="0"/>
              </a:rPr>
              <a:t>опыт </a:t>
            </a:r>
            <a:r>
              <a:rPr lang="ru-RU" sz="1400" dirty="0" smtClean="0">
                <a:cs typeface="Times New Roman" panose="02020603050405020304" pitchFamily="18" charset="0"/>
              </a:rPr>
              <a:t>работы:</a:t>
            </a:r>
          </a:p>
          <a:p>
            <a:pPr marL="17780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cs typeface="Times New Roman" panose="02020603050405020304" pitchFamily="18" charset="0"/>
              </a:rPr>
              <a:t>методической службы в профессиональном и творческом развитии педагогов ДОУ на примере    детских садов № 18, 22, 36;</a:t>
            </a:r>
            <a:r>
              <a:rPr lang="ru-RU" sz="1400" b="1" dirty="0">
                <a:cs typeface="Times New Roman" panose="02020603050405020304" pitchFamily="18" charset="0"/>
              </a:rPr>
              <a:t> </a:t>
            </a:r>
            <a:endParaRPr lang="ru-RU" sz="1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использования 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цифровой образовательной среды при подготовке к аттестации в МАОУ СОШ №</a:t>
            </a: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7780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технологий проектного обучения в МБОУ УДО «Детский технопарк «Кванториум - Дом пионеров</a:t>
            </a: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17780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повышения 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профессионального мастерства педагогов в условиях сельской школы на примере МБОУ «Новокашировская СОШ</a:t>
            </a: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17780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Сулеевская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17780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ГБОУ 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«Детский дом г.Альметьевска</a:t>
            </a: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 defTabSz="685732">
              <a:defRPr/>
            </a:pPr>
            <a:endParaRPr lang="ru-RU" sz="1400" b="1" dirty="0">
              <a:solidFill>
                <a:srgbClr val="E81046"/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2169" y="2955918"/>
            <a:ext cx="7518963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32">
              <a:defRPr/>
            </a:pPr>
            <a:r>
              <a:rPr lang="ru-RU" sz="1500" b="1" dirty="0">
                <a:solidFill>
                  <a:srgbClr val="E81046"/>
                </a:solidFill>
                <a:cs typeface="Times New Roman" panose="02020603050405020304" pitchFamily="18" charset="0"/>
              </a:rPr>
              <a:t>Секция № 2 Методисты по </a:t>
            </a:r>
            <a:r>
              <a:rPr lang="ru-RU" sz="15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профессиональному </a:t>
            </a:r>
            <a:r>
              <a:rPr lang="ru-RU" sz="1500" b="1" dirty="0">
                <a:solidFill>
                  <a:srgbClr val="E81046"/>
                </a:solidFill>
                <a:cs typeface="Times New Roman" panose="02020603050405020304" pitchFamily="18" charset="0"/>
              </a:rPr>
              <a:t>росту педагога</a:t>
            </a:r>
          </a:p>
          <a:p>
            <a:pPr lvl="0" defTabSz="685732">
              <a:defRPr/>
            </a:pPr>
            <a:endParaRPr lang="ru-RU" sz="8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0" algn="just" defTabSz="685732"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Представлен </a:t>
            </a: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опыт </a:t>
            </a: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работы:</a:t>
            </a:r>
          </a:p>
          <a:p>
            <a:pPr marL="177800" lvl="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МБДОУ </a:t>
            </a: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№</a:t>
            </a: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8;</a:t>
            </a:r>
          </a:p>
          <a:p>
            <a:pPr marL="177800" lvl="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МБОУ </a:t>
            </a: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«СОШ №2</a:t>
            </a: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»;</a:t>
            </a:r>
          </a:p>
          <a:p>
            <a:pPr marL="177800" lvl="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МБОУ №</a:t>
            </a: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23 «</a:t>
            </a: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Менеджер»;</a:t>
            </a:r>
          </a:p>
          <a:p>
            <a:pPr marL="177800" lvl="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МБОУ </a:t>
            </a: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ДО «</a:t>
            </a: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ЦДЮТ»;</a:t>
            </a:r>
          </a:p>
          <a:p>
            <a:pPr marL="177800" lvl="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методической службы Управления образования АМР;</a:t>
            </a:r>
          </a:p>
          <a:p>
            <a:pPr marL="177800" lvl="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МБОУ </a:t>
            </a: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УДО «</a:t>
            </a: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СЮТ».</a:t>
            </a:r>
            <a:endParaRPr lang="ru-RU" sz="1400" dirty="0">
              <a:solidFill>
                <a:srgbClr val="745F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992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829" y="3386667"/>
            <a:ext cx="3562171" cy="1756834"/>
          </a:xfrm>
          <a:custGeom>
            <a:avLst/>
            <a:gdLst>
              <a:gd name="connsiteX0" fmla="*/ 3447706 w 11363014"/>
              <a:gd name="connsiteY0" fmla="*/ 0 h 8958566"/>
              <a:gd name="connsiteX1" fmla="*/ 11363014 w 11363014"/>
              <a:gd name="connsiteY1" fmla="*/ 0 h 8958566"/>
              <a:gd name="connsiteX2" fmla="*/ 11363014 w 11363014"/>
              <a:gd name="connsiteY2" fmla="*/ 8958566 h 8958566"/>
              <a:gd name="connsiteX3" fmla="*/ 0 w 11363014"/>
              <a:gd name="connsiteY3" fmla="*/ 8958566 h 8958566"/>
              <a:gd name="connsiteX4" fmla="*/ 0 w 11363014"/>
              <a:gd name="connsiteY4" fmla="*/ 3448241 h 8958566"/>
              <a:gd name="connsiteX5" fmla="*/ 3447706 w 11363014"/>
              <a:gd name="connsiteY5" fmla="*/ 0 h 8958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63014" h="8958566">
                <a:moveTo>
                  <a:pt x="3447706" y="0"/>
                </a:moveTo>
                <a:lnTo>
                  <a:pt x="11363014" y="0"/>
                </a:lnTo>
                <a:lnTo>
                  <a:pt x="11363014" y="8958566"/>
                </a:lnTo>
                <a:lnTo>
                  <a:pt x="0" y="8958566"/>
                </a:lnTo>
                <a:lnTo>
                  <a:pt x="0" y="3448241"/>
                </a:lnTo>
                <a:cubicBezTo>
                  <a:pt x="0" y="1543829"/>
                  <a:pt x="1543589" y="0"/>
                  <a:pt x="3447706" y="0"/>
                </a:cubicBezTo>
                <a:close/>
              </a:path>
            </a:pathLst>
          </a:custGeom>
          <a:solidFill>
            <a:srgbClr val="FFFFFF"/>
          </a:solidFill>
          <a:ln w="25400" cap="flat" cmpd="sng" algn="ctr">
            <a:noFill/>
            <a:prstDash val="solid"/>
          </a:ln>
          <a:effectLst>
            <a:outerShdw blurRad="876300" dist="279400" dir="5400000" sx="99000" sy="99000" algn="t" rotWithShape="0">
              <a:srgbClr val="221B43">
                <a:alpha val="15000"/>
              </a:srgbClr>
            </a:outerShdw>
          </a:effectLst>
        </p:spPr>
      </p:pic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2171" y="134654"/>
            <a:ext cx="82504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32">
              <a:defRPr/>
            </a:pPr>
            <a:r>
              <a:rPr lang="ru-RU" sz="1600" b="1" dirty="0">
                <a:solidFill>
                  <a:srgbClr val="E81046"/>
                </a:solidFill>
                <a:cs typeface="Times New Roman" panose="02020603050405020304" pitchFamily="18" charset="0"/>
              </a:rPr>
              <a:t>Секция </a:t>
            </a:r>
            <a:r>
              <a:rPr lang="ru-RU" sz="16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№ 3 </a:t>
            </a:r>
            <a:r>
              <a:rPr lang="ru-RU" sz="1600" b="1" dirty="0">
                <a:solidFill>
                  <a:srgbClr val="E81046"/>
                </a:solidFill>
                <a:cs typeface="Times New Roman" panose="02020603050405020304" pitchFamily="18" charset="0"/>
              </a:rPr>
              <a:t>Заместители директоров </a:t>
            </a:r>
            <a:r>
              <a:rPr lang="ru-RU" sz="16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средних</a:t>
            </a:r>
          </a:p>
          <a:p>
            <a:pPr defTabSz="685732">
              <a:defRPr/>
            </a:pPr>
            <a:r>
              <a:rPr lang="ru-RU" sz="16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профессиональных </a:t>
            </a:r>
            <a:r>
              <a:rPr lang="ru-RU" sz="1600" b="1" dirty="0">
                <a:solidFill>
                  <a:srgbClr val="E81046"/>
                </a:solidFill>
                <a:cs typeface="Times New Roman" panose="02020603050405020304" pitchFamily="18" charset="0"/>
              </a:rPr>
              <a:t>образовательных организаций</a:t>
            </a:r>
          </a:p>
          <a:p>
            <a:pPr algn="just" defTabSz="685732">
              <a:defRPr/>
            </a:pPr>
            <a:endParaRPr lang="ru-RU" sz="1600" b="1" dirty="0">
              <a:cs typeface="Arial" panose="020B0604020202020204" pitchFamily="34" charset="0"/>
            </a:endParaRPr>
          </a:p>
          <a:p>
            <a:pPr algn="just" defTabSz="685732">
              <a:defRPr/>
            </a:pPr>
            <a:r>
              <a:rPr lang="ru-RU" sz="1600" dirty="0">
                <a:cs typeface="Times New Roman" panose="02020603050405020304" pitchFamily="18" charset="0"/>
              </a:rPr>
              <a:t>Представлен опыт работы по проведению процедуры аттестации педагогов в системе СПО на </a:t>
            </a:r>
            <a:r>
              <a:rPr lang="ru-RU" sz="1600" dirty="0" smtClean="0">
                <a:cs typeface="Times New Roman" panose="02020603050405020304" pitchFamily="18" charset="0"/>
              </a:rPr>
              <a:t>примере: </a:t>
            </a:r>
          </a:p>
          <a:p>
            <a:pPr algn="just" defTabSz="685732">
              <a:defRPr/>
            </a:pPr>
            <a:endParaRPr lang="ru-RU" sz="1600" dirty="0" smtClean="0">
              <a:cs typeface="Times New Roman" panose="02020603050405020304" pitchFamily="18" charset="0"/>
            </a:endParaRPr>
          </a:p>
          <a:p>
            <a:pPr marL="285750" indent="-28575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cs typeface="Times New Roman" panose="02020603050405020304" pitchFamily="18" charset="0"/>
              </a:rPr>
              <a:t>ГАПОУ </a:t>
            </a:r>
            <a:r>
              <a:rPr lang="ru-RU" sz="1600" dirty="0"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cs typeface="Times New Roman" panose="02020603050405020304" pitchFamily="18" charset="0"/>
              </a:rPr>
              <a:t>Альметьевский профессиональный техникум»;</a:t>
            </a:r>
          </a:p>
          <a:p>
            <a:pPr marL="285750" indent="-28575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cs typeface="Times New Roman" panose="02020603050405020304" pitchFamily="18" charset="0"/>
              </a:rPr>
              <a:t>ГАОУ </a:t>
            </a:r>
            <a:r>
              <a:rPr lang="ru-RU" sz="1600" dirty="0"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cs typeface="Times New Roman" panose="02020603050405020304" pitchFamily="18" charset="0"/>
              </a:rPr>
              <a:t>Альметьевский торгово-экономический техникум»;</a:t>
            </a:r>
          </a:p>
          <a:p>
            <a:pPr marL="285750" indent="-28575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cs typeface="Times New Roman" panose="02020603050405020304" pitchFamily="18" charset="0"/>
              </a:rPr>
              <a:t>ГАОУ </a:t>
            </a:r>
            <a:r>
              <a:rPr lang="ru-RU" sz="1600" dirty="0"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cs typeface="Times New Roman" panose="02020603050405020304" pitchFamily="18" charset="0"/>
              </a:rPr>
              <a:t>Альметьевский профессиональный колледж».</a:t>
            </a:r>
          </a:p>
          <a:p>
            <a:pPr algn="just" defTabSz="685732">
              <a:defRPr/>
            </a:pPr>
            <a:endParaRPr lang="ru-RU" sz="1600" b="1" dirty="0">
              <a:solidFill>
                <a:srgbClr val="E81046"/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2170" y="2666472"/>
            <a:ext cx="485196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32">
              <a:defRPr/>
            </a:pPr>
            <a:r>
              <a:rPr lang="ru-RU" sz="1600" b="1" dirty="0">
                <a:solidFill>
                  <a:srgbClr val="E81046"/>
                </a:solidFill>
                <a:cs typeface="Times New Roman" panose="02020603050405020304" pitchFamily="18" charset="0"/>
              </a:rPr>
              <a:t>Секция </a:t>
            </a:r>
            <a:r>
              <a:rPr lang="ru-RU" sz="16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№ 4 </a:t>
            </a:r>
            <a:r>
              <a:rPr lang="ru-RU" sz="1600" b="1" dirty="0">
                <a:solidFill>
                  <a:srgbClr val="E81046"/>
                </a:solidFill>
                <a:cs typeface="Times New Roman" panose="02020603050405020304" pitchFamily="18" charset="0"/>
              </a:rPr>
              <a:t>Члены аттестационной </a:t>
            </a:r>
            <a:r>
              <a:rPr lang="ru-RU" sz="16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комиссии</a:t>
            </a:r>
            <a:endParaRPr lang="ru-RU" sz="1600" b="1" dirty="0">
              <a:solidFill>
                <a:srgbClr val="E81046"/>
              </a:solidFill>
              <a:cs typeface="Times New Roman" panose="02020603050405020304" pitchFamily="18" charset="0"/>
            </a:endParaRPr>
          </a:p>
          <a:p>
            <a:pPr lvl="0" defTabSz="685732">
              <a:defRPr/>
            </a:pPr>
            <a:endParaRPr lang="ru-RU" sz="16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0" algn="just" defTabSz="685732">
              <a:defRPr/>
            </a:pP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Представлен опыт </a:t>
            </a: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работы:</a:t>
            </a:r>
          </a:p>
          <a:p>
            <a:pPr lvl="0" algn="just" defTabSz="685732">
              <a:defRPr/>
            </a:pP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</a:p>
          <a:p>
            <a:pPr marL="285750" lvl="0" indent="-28575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ГБОУ </a:t>
            </a: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«Русско-Акташская школа – </a:t>
            </a: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интернат»;</a:t>
            </a:r>
          </a:p>
          <a:p>
            <a:pPr marL="285750" lvl="0" indent="-28575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МДОУ </a:t>
            </a: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№24 компенсирующего </a:t>
            </a: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вида;</a:t>
            </a:r>
          </a:p>
          <a:p>
            <a:pPr marL="285750" lvl="0" indent="-28575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Управлений образования </a:t>
            </a:r>
            <a:r>
              <a:rPr lang="ru-RU" sz="1600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гг.Казани</a:t>
            </a: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, Нижнекамска, Набережных </a:t>
            </a: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Челнов.</a:t>
            </a:r>
            <a:endParaRPr lang="ru-RU" sz="16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03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object 2">
            <a:extLst>
              <a:ext uri="{FF2B5EF4-FFF2-40B4-BE49-F238E27FC236}">
                <a16:creationId xmlns:a16="http://schemas.microsoft.com/office/drawing/2014/main" id="{32A21A42-C324-4C2B-89C8-6D5307B869B0}"/>
              </a:ext>
            </a:extLst>
          </p:cNvPr>
          <p:cNvSpPr txBox="1"/>
          <p:nvPr/>
        </p:nvSpPr>
        <p:spPr>
          <a:xfrm>
            <a:off x="839066" y="176629"/>
            <a:ext cx="5633069" cy="559248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lvl="0" indent="14288" defTabSz="685800">
              <a:spcBef>
                <a:spcPts val="41"/>
              </a:spcBef>
            </a:pPr>
            <a:r>
              <a:rPr lang="ru-RU" b="1" spc="-18" dirty="0" smtClean="0">
                <a:solidFill>
                  <a:srgbClr val="EEECE1">
                    <a:lumMod val="25000"/>
                  </a:srgbClr>
                </a:solidFill>
                <a:cs typeface="Cera Pro"/>
              </a:rPr>
              <a:t>ВВЕДЕНИЕ НОВОГО ПОРЯДКА </a:t>
            </a:r>
          </a:p>
          <a:p>
            <a:pPr marR="2311" lvl="0" indent="14288" defTabSz="685800">
              <a:spcBef>
                <a:spcPts val="41"/>
              </a:spcBef>
            </a:pPr>
            <a:r>
              <a:rPr lang="ru-RU" b="1" spc="-18" dirty="0" smtClean="0">
                <a:solidFill>
                  <a:srgbClr val="EEECE1">
                    <a:lumMod val="25000"/>
                  </a:srgbClr>
                </a:solidFill>
                <a:cs typeface="Cera Pro"/>
              </a:rPr>
              <a:t>В РЕСПУБЛИКЕ ТАТАРСТАН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Cera Pro"/>
            </a:endParaRPr>
          </a:p>
        </p:txBody>
      </p:sp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640" name="Прямоугольник 639"/>
          <p:cNvSpPr/>
          <p:nvPr/>
        </p:nvSpPr>
        <p:spPr>
          <a:xfrm>
            <a:off x="858721" y="1124213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Объект 3"/>
          <p:cNvSpPr>
            <a:spLocks noGrp="1"/>
          </p:cNvSpPr>
          <p:nvPr>
            <p:ph sz="half" idx="1"/>
          </p:nvPr>
        </p:nvSpPr>
        <p:spPr>
          <a:xfrm>
            <a:off x="775267" y="1220624"/>
            <a:ext cx="8156081" cy="3263504"/>
          </a:xfrm>
        </p:spPr>
        <p:txBody>
          <a:bodyPr>
            <a:noAutofit/>
          </a:bodyPr>
          <a:lstStyle/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 smtClean="0"/>
              <a:t>создана Рабочая группа из </a:t>
            </a:r>
            <a:r>
              <a:rPr lang="ru-RU" sz="1800" b="1" dirty="0" smtClean="0">
                <a:solidFill>
                  <a:srgbClr val="E81046"/>
                </a:solidFill>
              </a:rPr>
              <a:t>17 чел.</a:t>
            </a:r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endParaRPr lang="ru-RU" sz="1800" dirty="0" smtClean="0"/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 smtClean="0"/>
              <a:t>Проведено </a:t>
            </a:r>
            <a:r>
              <a:rPr lang="ru-RU" sz="1800" b="1" dirty="0" smtClean="0">
                <a:solidFill>
                  <a:srgbClr val="E81046"/>
                </a:solidFill>
              </a:rPr>
              <a:t>4</a:t>
            </a:r>
            <a:r>
              <a:rPr lang="ru-RU" sz="1800" dirty="0" smtClean="0"/>
              <a:t> заседания Рабочей группы</a:t>
            </a:r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endParaRPr lang="ru-RU" sz="1800" dirty="0" smtClean="0"/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 smtClean="0"/>
              <a:t>Проведены оперативные совещания с ответственными за </a:t>
            </a:r>
            <a:r>
              <a:rPr lang="ru-RU" sz="1800" dirty="0" err="1" smtClean="0"/>
              <a:t>оранизацию</a:t>
            </a:r>
            <a:r>
              <a:rPr lang="ru-RU" sz="1800" dirty="0" smtClean="0"/>
              <a:t> аттестации педработников</a:t>
            </a:r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endParaRPr lang="ru-RU" sz="1800" dirty="0" smtClean="0"/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 smtClean="0"/>
              <a:t>Проведено </a:t>
            </a:r>
            <a:r>
              <a:rPr lang="ru-RU" sz="1800" b="1" dirty="0" smtClean="0">
                <a:solidFill>
                  <a:srgbClr val="E81046"/>
                </a:solidFill>
              </a:rPr>
              <a:t>2</a:t>
            </a:r>
            <a:r>
              <a:rPr lang="ru-RU" sz="1800" dirty="0" smtClean="0"/>
              <a:t> совещания с представителями ЦЦТ РТ</a:t>
            </a:r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endParaRPr lang="ru-RU" sz="1800" dirty="0"/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 smtClean="0"/>
              <a:t>разработаны </a:t>
            </a:r>
            <a:r>
              <a:rPr lang="ru-RU" sz="1800" dirty="0"/>
              <a:t>и утверждены нормативные и организационно-технологические </a:t>
            </a:r>
            <a:r>
              <a:rPr lang="ru-RU" sz="1800" dirty="0" smtClean="0"/>
              <a:t>аспекты </a:t>
            </a:r>
            <a:r>
              <a:rPr lang="ru-RU" sz="1800" dirty="0"/>
              <a:t>по введению нового порядка педагогической </a:t>
            </a:r>
            <a:r>
              <a:rPr lang="ru-RU" sz="1800" dirty="0" smtClean="0"/>
              <a:t>аттестации</a:t>
            </a:r>
            <a:endParaRPr lang="ru-RU" sz="1800" dirty="0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4576556" y="1345573"/>
            <a:ext cx="3886200" cy="3263504"/>
          </a:xfrm>
          <a:prstGeom prst="rect">
            <a:avLst/>
          </a:prstGeom>
        </p:spPr>
        <p:txBody>
          <a:bodyPr>
            <a:norm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2169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noProof="0" dirty="0">
                <a:solidFill>
                  <a:prstClr val="black">
                    <a:tint val="75000"/>
                  </a:prstClr>
                </a:solidFill>
                <a:latin typeface="Arial"/>
              </a:rPr>
              <a:t>5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7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192695" y="1093303"/>
            <a:ext cx="7096540" cy="801831"/>
          </a:xfrm>
        </p:spPr>
        <p:txBody>
          <a:bodyPr rtlCol="0">
            <a:normAutofit fontScale="90000"/>
          </a:bodyPr>
          <a:lstStyle/>
          <a:p>
            <a:pPr lvl="2" algn="ctr">
              <a:defRPr/>
            </a:pPr>
            <a:r>
              <a:rPr lang="ru-RU" altLang="ru-RU" sz="2700" b="1" dirty="0" smtClean="0">
                <a:solidFill>
                  <a:schemeClr val="tx1"/>
                </a:solidFill>
                <a:latin typeface="+mn-lt"/>
              </a:rPr>
              <a:t>Федеральный Закон  </a:t>
            </a:r>
            <a:r>
              <a:rPr lang="ru-RU" altLang="ru-RU" sz="2700" b="1" i="1" dirty="0" smtClean="0">
                <a:solidFill>
                  <a:schemeClr val="tx1"/>
                </a:solidFill>
                <a:latin typeface="+mn-lt"/>
              </a:rPr>
              <a:t>«</a:t>
            </a:r>
            <a:r>
              <a:rPr lang="ru-RU" altLang="ru-RU" sz="2700" b="1" dirty="0">
                <a:solidFill>
                  <a:schemeClr val="tx1"/>
                </a:solidFill>
                <a:latin typeface="+mn-lt"/>
              </a:rPr>
              <a:t>Об образовании </a:t>
            </a:r>
            <a:r>
              <a:rPr lang="ru-RU" altLang="ru-RU" sz="27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altLang="ru-RU" sz="2700" b="1" dirty="0" smtClean="0">
                <a:solidFill>
                  <a:schemeClr val="tx1"/>
                </a:solidFill>
                <a:latin typeface="+mn-lt"/>
              </a:rPr>
            </a:br>
            <a:r>
              <a:rPr lang="ru-RU" altLang="ru-RU" sz="2700" b="1" dirty="0" smtClean="0">
                <a:solidFill>
                  <a:schemeClr val="tx1"/>
                </a:solidFill>
                <a:latin typeface="+mn-lt"/>
              </a:rPr>
              <a:t>в </a:t>
            </a:r>
            <a:r>
              <a:rPr lang="ru-RU" altLang="ru-RU" sz="2700" b="1" dirty="0">
                <a:solidFill>
                  <a:schemeClr val="tx1"/>
                </a:solidFill>
                <a:latin typeface="+mn-lt"/>
              </a:rPr>
              <a:t>Российской Федерации</a:t>
            </a:r>
            <a:r>
              <a:rPr lang="ru-RU" altLang="ru-RU" sz="2700" b="1" i="1" dirty="0" smtClean="0">
                <a:solidFill>
                  <a:schemeClr val="tx1"/>
                </a:solidFill>
                <a:latin typeface="+mn-lt"/>
              </a:rPr>
              <a:t>»</a:t>
            </a:r>
            <a:br>
              <a:rPr lang="ru-RU" altLang="ru-RU" sz="2700" b="1" i="1" dirty="0" smtClean="0">
                <a:solidFill>
                  <a:schemeClr val="tx1"/>
                </a:solidFill>
                <a:latin typeface="+mn-lt"/>
              </a:rPr>
            </a:br>
            <a:r>
              <a:rPr lang="ru-RU" altLang="ru-RU" sz="2700" b="1" i="1" dirty="0">
                <a:solidFill>
                  <a:srgbClr val="E81046"/>
                </a:solidFill>
                <a:latin typeface="+mn-lt"/>
              </a:rPr>
              <a:t/>
            </a:r>
            <a:br>
              <a:rPr lang="ru-RU" altLang="ru-RU" sz="2700" b="1" i="1" dirty="0">
                <a:solidFill>
                  <a:srgbClr val="E81046"/>
                </a:solidFill>
                <a:latin typeface="+mn-lt"/>
              </a:rPr>
            </a:br>
            <a:r>
              <a:rPr lang="ru-RU" altLang="ru-RU" sz="2200" b="1" dirty="0">
                <a:solidFill>
                  <a:srgbClr val="E81046"/>
                </a:solidFill>
                <a:latin typeface="+mn-lt"/>
              </a:rPr>
              <a:t>Статья 49. </a:t>
            </a:r>
            <a:r>
              <a:rPr lang="ru-RU" altLang="ru-RU" sz="2200" b="1" dirty="0">
                <a:solidFill>
                  <a:schemeClr val="tx1"/>
                </a:solidFill>
                <a:latin typeface="+mn-lt"/>
              </a:rPr>
              <a:t>Аттестация </a:t>
            </a:r>
            <a:r>
              <a:rPr lang="ru-RU" altLang="ru-RU" sz="2200" b="1" dirty="0" smtClean="0">
                <a:solidFill>
                  <a:schemeClr val="tx1"/>
                </a:solidFill>
                <a:latin typeface="+mn-lt"/>
              </a:rPr>
              <a:t>педагогических работников</a:t>
            </a:r>
            <a:r>
              <a:rPr lang="ru-RU" altLang="ru-RU" sz="2000" b="1" i="1" u="sng" dirty="0">
                <a:solidFill>
                  <a:schemeClr val="tx1"/>
                </a:solidFill>
                <a:latin typeface="+mn-lt"/>
              </a:rPr>
              <a:t/>
            </a:r>
            <a:br>
              <a:rPr lang="ru-RU" altLang="ru-RU" sz="2000" b="1" i="1" u="sng" dirty="0">
                <a:solidFill>
                  <a:schemeClr val="tx1"/>
                </a:solidFill>
                <a:latin typeface="+mn-lt"/>
              </a:rPr>
            </a:br>
            <a: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b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endParaRPr lang="ru-RU" altLang="ru-RU" sz="1100" b="1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81422" y="211152"/>
            <a:ext cx="62094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/>
            </a:r>
            <a:br>
              <a:rPr lang="ru-RU" altLang="ru-RU" sz="1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endParaRPr lang="ru-RU" sz="11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1417" y="2375452"/>
            <a:ext cx="74145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dirty="0" smtClean="0">
                <a:solidFill>
                  <a:srgbClr val="E81046"/>
                </a:solidFill>
                <a:ea typeface="+mj-ea"/>
                <a:cs typeface="Times New Roman" panose="02020603050405020304" pitchFamily="18" charset="0"/>
              </a:rPr>
              <a:t>п.4</a:t>
            </a:r>
            <a:r>
              <a:rPr lang="ru-RU" altLang="ru-RU" sz="2000" b="1" dirty="0">
                <a:solidFill>
                  <a:srgbClr val="E81046"/>
                </a:solidFill>
                <a:ea typeface="+mj-ea"/>
                <a:cs typeface="Times New Roman" panose="02020603050405020304" pitchFamily="18" charset="0"/>
              </a:rPr>
              <a:t>: </a:t>
            </a:r>
            <a:r>
              <a:rPr lang="ru-RU" altLang="ru-RU" sz="2000" dirty="0">
                <a:solidFill>
                  <a:prstClr val="black"/>
                </a:solidFill>
                <a:ea typeface="+mj-ea"/>
                <a:cs typeface="Times New Roman" panose="02020603050405020304" pitchFamily="18" charset="0"/>
              </a:rPr>
              <a:t>порядок проведения аттестации </a:t>
            </a:r>
            <a:r>
              <a:rPr lang="ru-RU" altLang="ru-RU" sz="2000" dirty="0" smtClean="0">
                <a:solidFill>
                  <a:prstClr val="black"/>
                </a:solidFill>
                <a:ea typeface="+mj-ea"/>
                <a:cs typeface="Times New Roman" panose="02020603050405020304" pitchFamily="18" charset="0"/>
              </a:rPr>
              <a:t>педагогических работников устанавливается </a:t>
            </a:r>
            <a:r>
              <a:rPr lang="ru-RU" altLang="ru-RU" sz="2000" dirty="0">
                <a:solidFill>
                  <a:prstClr val="black"/>
                </a:solidFill>
                <a:ea typeface="+mj-ea"/>
                <a:cs typeface="Times New Roman" panose="02020603050405020304" pitchFamily="18" charset="0"/>
              </a:rPr>
              <a:t>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314785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object 2">
            <a:extLst>
              <a:ext uri="{FF2B5EF4-FFF2-40B4-BE49-F238E27FC236}">
                <a16:creationId xmlns:a16="http://schemas.microsoft.com/office/drawing/2014/main" id="{32A21A42-C324-4C2B-89C8-6D5307B869B0}"/>
              </a:ext>
            </a:extLst>
          </p:cNvPr>
          <p:cNvSpPr txBox="1"/>
          <p:nvPr/>
        </p:nvSpPr>
        <p:spPr>
          <a:xfrm>
            <a:off x="839066" y="176629"/>
            <a:ext cx="5633069" cy="1451800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lvl="0" indent="14288" defTabSz="685800">
              <a:spcBef>
                <a:spcPts val="41"/>
              </a:spcBef>
            </a:pPr>
            <a:r>
              <a:rPr lang="ru-RU" b="1" spc="-18" dirty="0" smtClean="0">
                <a:solidFill>
                  <a:srgbClr val="EEECE1">
                    <a:lumMod val="25000"/>
                  </a:srgbClr>
                </a:solidFill>
                <a:cs typeface="Cera Pro"/>
              </a:rPr>
              <a:t>ПРИКАЗ № 196 ОТ «24» МАРТА 2023 г. МИНИСТЕРСТВА ПРОСВЕЩЕНИЯ РФ</a:t>
            </a:r>
          </a:p>
          <a:p>
            <a:pPr marR="2311" lvl="0" indent="14288" defTabSz="685800">
              <a:spcBef>
                <a:spcPts val="41"/>
              </a:spcBef>
            </a:pPr>
            <a:endParaRPr lang="ru-RU" sz="800" b="1" spc="-18" dirty="0" smtClean="0">
              <a:solidFill>
                <a:srgbClr val="EEECE1">
                  <a:lumMod val="25000"/>
                </a:srgbClr>
              </a:solidFill>
              <a:cs typeface="Cera Pro"/>
            </a:endParaRPr>
          </a:p>
          <a:p>
            <a:pPr marR="2311" lvl="0" indent="14288" defTabSz="685800">
              <a:spcBef>
                <a:spcPts val="41"/>
              </a:spcBef>
            </a:pPr>
            <a:r>
              <a:rPr lang="ru-RU" sz="1600" b="1" spc="-18" dirty="0" smtClean="0">
                <a:solidFill>
                  <a:srgbClr val="E81046"/>
                </a:solidFill>
                <a:cs typeface="Cera Pro"/>
              </a:rPr>
              <a:t>зарегистрирован 2 июня 2023 года </a:t>
            </a:r>
          </a:p>
          <a:p>
            <a:pPr marR="2311" lvl="0" indent="14288" defTabSz="685800">
              <a:spcBef>
                <a:spcPts val="41"/>
              </a:spcBef>
            </a:pPr>
            <a:r>
              <a:rPr lang="ru-RU" sz="1600" b="1" spc="-18" dirty="0" smtClean="0">
                <a:solidFill>
                  <a:srgbClr val="E81046"/>
                </a:solidFill>
                <a:cs typeface="Cera Pro"/>
              </a:rPr>
              <a:t>Министерством юстиции РФ</a:t>
            </a:r>
            <a:endParaRPr lang="ru-RU" sz="1600" b="1" spc="-18" dirty="0">
              <a:solidFill>
                <a:srgbClr val="E81046"/>
              </a:solidFill>
              <a:cs typeface="Cera Pro"/>
            </a:endParaRPr>
          </a:p>
          <a:p>
            <a:pPr marR="2311" lvl="0" indent="14288" defTabSz="685800">
              <a:spcBef>
                <a:spcPts val="41"/>
              </a:spcBef>
            </a:pPr>
            <a:endParaRPr lang="ru-RU" b="1" spc="-18" dirty="0">
              <a:solidFill>
                <a:srgbClr val="EEECE1">
                  <a:lumMod val="25000"/>
                </a:srgbClr>
              </a:solidFill>
              <a:cs typeface="Cera Pro"/>
            </a:endParaRPr>
          </a:p>
        </p:txBody>
      </p:sp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640" name="Прямоугольник 639"/>
          <p:cNvSpPr/>
          <p:nvPr/>
        </p:nvSpPr>
        <p:spPr>
          <a:xfrm>
            <a:off x="858721" y="1475092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33"/>
          <p:cNvPicPr/>
          <p:nvPr/>
        </p:nvPicPr>
        <p:blipFill rotWithShape="1">
          <a:blip r:embed="rId4"/>
          <a:srcRect l="1524" t="914" r="1437"/>
          <a:stretch/>
        </p:blipFill>
        <p:spPr>
          <a:xfrm>
            <a:off x="860333" y="1648046"/>
            <a:ext cx="3424589" cy="3232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34"/>
          <p:cNvSpPr/>
          <p:nvPr/>
        </p:nvSpPr>
        <p:spPr>
          <a:xfrm>
            <a:off x="4962926" y="1475057"/>
            <a:ext cx="3344872" cy="34321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 smtClean="0">
                <a:ea typeface="Times New Roman" panose="02020603050405020304" pitchFamily="18" charset="0"/>
              </a:rPr>
              <a:t>Вступил </a:t>
            </a:r>
            <a:r>
              <a:rPr lang="ru-RU" sz="2100" dirty="0">
                <a:ea typeface="Times New Roman" panose="02020603050405020304" pitchFamily="18" charset="0"/>
              </a:rPr>
              <a:t>в силу </a:t>
            </a:r>
            <a:endParaRPr lang="ru-RU" sz="2100" dirty="0" smtClean="0"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с </a:t>
            </a:r>
            <a:r>
              <a:rPr lang="ru-RU" sz="2100" b="1" dirty="0">
                <a:solidFill>
                  <a:srgbClr val="E81046"/>
                </a:solidFill>
                <a:ea typeface="Times New Roman" panose="02020603050405020304" pitchFamily="18" charset="0"/>
              </a:rPr>
              <a:t>1 сентября </a:t>
            </a: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2023 года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 smtClean="0">
                <a:ea typeface="Times New Roman" panose="02020603050405020304" pitchFamily="18" charset="0"/>
              </a:rPr>
              <a:t>и действует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до </a:t>
            </a:r>
            <a:r>
              <a:rPr lang="ru-RU" sz="2100" b="1" dirty="0">
                <a:solidFill>
                  <a:srgbClr val="E81046"/>
                </a:solidFill>
                <a:ea typeface="Times New Roman" panose="02020603050405020304" pitchFamily="18" charset="0"/>
              </a:rPr>
              <a:t>31 августа </a:t>
            </a: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2029 года</a:t>
            </a:r>
            <a:endParaRPr lang="ru-RU" sz="2100" b="1" dirty="0">
              <a:solidFill>
                <a:srgbClr val="E81046"/>
              </a:solidFill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 smtClean="0">
                <a:ea typeface="Times New Roman" panose="02020603050405020304" pitchFamily="18" charset="0"/>
              </a:rPr>
              <a:t> </a:t>
            </a:r>
            <a:endParaRPr lang="ru-RU" sz="825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239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id="{32A21A42-C324-4C2B-89C8-6D5307B869B0}"/>
              </a:ext>
            </a:extLst>
          </p:cNvPr>
          <p:cNvSpPr txBox="1"/>
          <p:nvPr/>
        </p:nvSpPr>
        <p:spPr>
          <a:xfrm>
            <a:off x="839066" y="208526"/>
            <a:ext cx="5633069" cy="282249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lvl="0" indent="14288" defTabSz="685800">
              <a:spcBef>
                <a:spcPts val="41"/>
              </a:spcBef>
            </a:pPr>
            <a:r>
              <a:rPr lang="ru-RU" b="1" spc="-18" dirty="0">
                <a:solidFill>
                  <a:srgbClr val="EEECE1">
                    <a:lumMod val="25000"/>
                  </a:srgbClr>
                </a:solidFill>
                <a:cs typeface="Cera Pro"/>
              </a:rPr>
              <a:t>ОСНОВНЫЕ НОВЕЛЛЫ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Cera Pro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8721" y="635110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Объект 2"/>
          <p:cNvSpPr>
            <a:spLocks noGrp="1"/>
          </p:cNvSpPr>
          <p:nvPr>
            <p:ph sz="half" idx="1"/>
          </p:nvPr>
        </p:nvSpPr>
        <p:spPr>
          <a:xfrm>
            <a:off x="785905" y="867106"/>
            <a:ext cx="8134812" cy="3960073"/>
          </a:xfrm>
        </p:spPr>
        <p:txBody>
          <a:bodyPr>
            <a:normAutofit fontScale="92500" lnSpcReduction="20000"/>
          </a:bodyPr>
          <a:lstStyle/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 smtClean="0"/>
              <a:t>квалификационные </a:t>
            </a:r>
            <a:r>
              <a:rPr lang="ru-RU" sz="1800" dirty="0"/>
              <a:t>категории, устанавливаемые с 1 сентября 2023 года, будут действовать </a:t>
            </a:r>
            <a:r>
              <a:rPr lang="ru-RU" sz="1800" b="1" dirty="0" smtClean="0">
                <a:solidFill>
                  <a:srgbClr val="E81046"/>
                </a:solidFill>
              </a:rPr>
              <a:t>бессрочно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/>
              <a:t>к</a:t>
            </a:r>
            <a:r>
              <a:rPr lang="ru-RU" sz="1800" dirty="0" smtClean="0"/>
              <a:t>валификационные </a:t>
            </a:r>
            <a:r>
              <a:rPr lang="ru-RU" sz="1800" dirty="0"/>
              <a:t>категории, установленные до вступления в силу приказа, </a:t>
            </a:r>
            <a:r>
              <a:rPr lang="ru-RU" sz="1800" b="1" dirty="0">
                <a:solidFill>
                  <a:srgbClr val="E81046"/>
                </a:solidFill>
              </a:rPr>
              <a:t>сохраняются</a:t>
            </a:r>
            <a:r>
              <a:rPr lang="ru-RU" sz="1800" dirty="0"/>
              <a:t> в течение срока, на который они были установлены. При наличии первой квалификационной категории срок подачи заявления на высшую квалификационную категорию теперь </a:t>
            </a:r>
            <a:r>
              <a:rPr lang="ru-RU" sz="1800" b="1" dirty="0">
                <a:solidFill>
                  <a:srgbClr val="E81046"/>
                </a:solidFill>
              </a:rPr>
              <a:t>не </a:t>
            </a:r>
            <a:r>
              <a:rPr lang="ru-RU" sz="1800" b="1" dirty="0" smtClean="0">
                <a:solidFill>
                  <a:srgbClr val="E81046"/>
                </a:solidFill>
              </a:rPr>
              <a:t>ограничен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 smtClean="0"/>
              <a:t>введены </a:t>
            </a:r>
            <a:r>
              <a:rPr lang="ru-RU" sz="1800" b="1" dirty="0" smtClean="0">
                <a:solidFill>
                  <a:srgbClr val="E81046"/>
                </a:solidFill>
              </a:rPr>
              <a:t>новые квалификационные категории</a:t>
            </a:r>
            <a:r>
              <a:rPr lang="ru-RU" sz="1800" dirty="0" smtClean="0"/>
              <a:t>: «педагог-методист» и «педагог-наставник»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b="1" dirty="0">
                <a:solidFill>
                  <a:srgbClr val="E81046"/>
                </a:solidFill>
              </a:rPr>
              <a:t>убран двухлетний срок </a:t>
            </a:r>
            <a:r>
              <a:rPr lang="ru-RU" sz="1800" dirty="0"/>
              <a:t>для получения высшей квалификационной категории после получения первой категории</a:t>
            </a:r>
          </a:p>
          <a:p>
            <a:pPr marL="180975" indent="-180975" algn="just">
              <a:lnSpc>
                <a:spcPct val="120000"/>
              </a:lnSpc>
            </a:pPr>
            <a:endParaRPr lang="ru-RU" sz="1600" dirty="0"/>
          </a:p>
          <a:p>
            <a:pPr algn="just">
              <a:lnSpc>
                <a:spcPct val="120000"/>
              </a:lnSpc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40857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3161</TotalTime>
  <Words>428</Words>
  <Application>Microsoft Office PowerPoint</Application>
  <PresentationFormat>Экран (16:9)</PresentationFormat>
  <Paragraphs>73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Cera Pro</vt:lpstr>
      <vt:lpstr>Times New Roman</vt:lpstr>
      <vt:lpstr>2_Тема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Федеральный Закон  «Об образовании  в Российской Федерации»  Статья 49. Аттестация педагогических работников    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Рустем Зинатуллин</dc:creator>
  <cp:lastModifiedBy>Пользователь Windows</cp:lastModifiedBy>
  <cp:revision>80</cp:revision>
  <cp:lastPrinted>2023-09-18T06:26:02Z</cp:lastPrinted>
  <dcterms:created xsi:type="dcterms:W3CDTF">2023-08-31T06:53:00Z</dcterms:created>
  <dcterms:modified xsi:type="dcterms:W3CDTF">2023-09-19T16:00:57Z</dcterms:modified>
</cp:coreProperties>
</file>